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56" r:id="rId3"/>
    <p:sldId id="262" r:id="rId4"/>
    <p:sldId id="257" r:id="rId5"/>
    <p:sldId id="263" r:id="rId6"/>
    <p:sldId id="264" r:id="rId7"/>
    <p:sldId id="265" r:id="rId8"/>
    <p:sldId id="260" r:id="rId9"/>
  </p:sldIdLst>
  <p:sldSz cx="9144000" cy="6858000" type="screen4x3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F2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75ADF-C74F-4880-AAAA-DA262934EEAD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EEF53-07A6-48FD-939F-B2DFAF4AE38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353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F2E1">
            <a:alpha val="4980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BA1B4-F2DF-4DBB-99D1-EF00FE5356BE}" type="datetimeFigureOut">
              <a:rPr lang="de-DE" smtClean="0"/>
              <a:pPr/>
              <a:t>15.10.2024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34650-C7A4-439F-A24B-5EAD7ED092C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txBody>
          <a:bodyPr>
            <a:noAutofit/>
          </a:bodyPr>
          <a:lstStyle/>
          <a:p>
            <a:r>
              <a:rPr lang="de-AT" sz="8000" dirty="0"/>
              <a:t>Herzlich</a:t>
            </a:r>
            <a:r>
              <a:rPr lang="de-AT" sz="8800" dirty="0"/>
              <a:t> willkommen</a:t>
            </a:r>
            <a:endParaRPr lang="de-DE" sz="8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157192"/>
            <a:ext cx="1944216" cy="1425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1467594"/>
          </a:xfrm>
        </p:spPr>
        <p:txBody>
          <a:bodyPr>
            <a:normAutofit/>
          </a:bodyPr>
          <a:lstStyle/>
          <a:p>
            <a:r>
              <a:rPr lang="de-AT" sz="6000" dirty="0"/>
              <a:t>Unterstufe </a:t>
            </a:r>
            <a:r>
              <a:rPr lang="de-AT" sz="6000" dirty="0" err="1"/>
              <a:t>Rosasgasse</a:t>
            </a:r>
            <a:endParaRPr lang="de-DE" sz="6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75656" y="3429000"/>
            <a:ext cx="6400800" cy="1752600"/>
          </a:xfrm>
        </p:spPr>
        <p:txBody>
          <a:bodyPr>
            <a:normAutofit/>
          </a:bodyPr>
          <a:lstStyle/>
          <a:p>
            <a:r>
              <a:rPr lang="de-AT" sz="6600" dirty="0">
                <a:solidFill>
                  <a:schemeClr val="tx1"/>
                </a:solidFill>
              </a:rPr>
              <a:t>3. und 4.Klasse</a:t>
            </a:r>
            <a:endParaRPr lang="de-DE" sz="6600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DD9751-9673-4A22-9885-D6F10AC03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157192"/>
            <a:ext cx="1944216" cy="1425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Unterstufe an der Rosasgasse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u="sng" dirty="0"/>
              <a:t>Ab der 3. Klasse gibt es die Möglichkeit:</a:t>
            </a:r>
          </a:p>
          <a:p>
            <a:pPr marL="0" indent="0" algn="ctr">
              <a:buNone/>
            </a:pPr>
            <a:endParaRPr lang="de-DE" b="1" dirty="0"/>
          </a:p>
          <a:p>
            <a:r>
              <a:rPr lang="de-DE" dirty="0"/>
              <a:t>das</a:t>
            </a:r>
            <a:r>
              <a:rPr lang="de-DE" b="1" dirty="0">
                <a:solidFill>
                  <a:srgbClr val="0070C0"/>
                </a:solidFill>
              </a:rPr>
              <a:t> GYMNASIUM (G) </a:t>
            </a:r>
            <a:r>
              <a:rPr lang="de-DE" dirty="0"/>
              <a:t>mit sprachlichem Schwerpunkt und Französisch als zusätzliche Fremdsprache</a:t>
            </a:r>
          </a:p>
          <a:p>
            <a:pPr marL="0" indent="0" algn="ctr">
              <a:buNone/>
            </a:pPr>
            <a:r>
              <a:rPr lang="de-DE" dirty="0"/>
              <a:t>oder</a:t>
            </a:r>
          </a:p>
          <a:p>
            <a:r>
              <a:rPr lang="de-DE" dirty="0"/>
              <a:t>das</a:t>
            </a:r>
            <a:r>
              <a:rPr lang="de-DE" b="1" dirty="0">
                <a:solidFill>
                  <a:srgbClr val="0070C0"/>
                </a:solidFill>
              </a:rPr>
              <a:t> REALGYMNASIUM (RG)</a:t>
            </a:r>
            <a:r>
              <a:rPr lang="de-DE" dirty="0"/>
              <a:t> mit naturwissen-</a:t>
            </a:r>
            <a:r>
              <a:rPr lang="de-DE" dirty="0" err="1"/>
              <a:t>schaftlichem</a:t>
            </a:r>
            <a:r>
              <a:rPr lang="de-DE" dirty="0"/>
              <a:t> Schwerpunkt sowie Geometrisch Zeichnen in der 3. Klasse </a:t>
            </a:r>
          </a:p>
          <a:p>
            <a:pPr marL="0" indent="0">
              <a:buNone/>
            </a:pPr>
            <a:r>
              <a:rPr lang="de-DE" dirty="0"/>
              <a:t>						zu wählen!</a:t>
            </a:r>
          </a:p>
        </p:txBody>
      </p:sp>
    </p:spTree>
    <p:extLst>
      <p:ext uri="{BB962C8B-B14F-4D97-AF65-F5344CB8AC3E}">
        <p14:creationId xmlns:p14="http://schemas.microsoft.com/office/powerpoint/2010/main" val="226640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637126"/>
              </p:ext>
            </p:extLst>
          </p:nvPr>
        </p:nvGraphicFramePr>
        <p:xfrm>
          <a:off x="251520" y="116632"/>
          <a:ext cx="2304440" cy="6166490"/>
        </p:xfrm>
        <a:graphic>
          <a:graphicData uri="http://schemas.openxmlformats.org/drawingml/2006/table">
            <a:tbl>
              <a:tblPr/>
              <a:tblGrid>
                <a:gridCol w="5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12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3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1.Klasse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2.Klasse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B2F2E1"/>
                          </a:solidFill>
                          <a:latin typeface="Tahoma"/>
                          <a:ea typeface="Calibri"/>
                          <a:cs typeface="Times New Roman"/>
                        </a:rPr>
                        <a:t>G</a:t>
                      </a: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R/ETH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D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E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6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F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dirty="0"/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dirty="0"/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L/</a:t>
                      </a:r>
                      <a:r>
                        <a:rPr lang="de-DE" sz="1200" b="1" dirty="0" err="1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Sp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dirty="0"/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dirty="0"/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GPB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GWB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M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5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Tahoma"/>
                          <a:ea typeface="Calibri"/>
                          <a:cs typeface="Times New Roman"/>
                        </a:rPr>
                        <a:t>DGB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35917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GZ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solidFill>
                          <a:schemeClr val="accent2">
                            <a:lumMod val="40000"/>
                            <a:lumOff val="60000"/>
                          </a:schemeClr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BIU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CH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PH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 err="1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Nawi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INF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MU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K</a:t>
                      </a: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G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TD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BSP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882993"/>
              </p:ext>
            </p:extLst>
          </p:nvPr>
        </p:nvGraphicFramePr>
        <p:xfrm>
          <a:off x="2778749" y="127264"/>
          <a:ext cx="1735050" cy="6182607"/>
        </p:xfrm>
        <a:graphic>
          <a:graphicData uri="http://schemas.openxmlformats.org/drawingml/2006/table">
            <a:tbl>
              <a:tblPr/>
              <a:tblGrid>
                <a:gridCol w="8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49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3.Klasse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G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RG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4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3,5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3,5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3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3,5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3,5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6601472"/>
                  </a:ext>
                </a:extLst>
              </a:tr>
              <a:tr h="2856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073340"/>
              </p:ext>
            </p:extLst>
          </p:nvPr>
        </p:nvGraphicFramePr>
        <p:xfrm>
          <a:off x="4702393" y="131674"/>
          <a:ext cx="1735050" cy="6198782"/>
        </p:xfrm>
        <a:graphic>
          <a:graphicData uri="http://schemas.openxmlformats.org/drawingml/2006/table">
            <a:tbl>
              <a:tblPr/>
              <a:tblGrid>
                <a:gridCol w="8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67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kern="1200" dirty="0">
                          <a:solidFill>
                            <a:schemeClr val="tx1"/>
                          </a:solidFill>
                          <a:latin typeface="Tahoma"/>
                          <a:ea typeface="Calibri"/>
                          <a:cs typeface="Times New Roman"/>
                        </a:rPr>
                        <a:t>4.Klasse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G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RG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9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8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6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solidFill>
                            <a:schemeClr val="tx1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0" dirty="0">
                          <a:solidFill>
                            <a:schemeClr val="tx1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kern="1200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6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401654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80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09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graphicFrame>
        <p:nvGraphicFramePr>
          <p:cNvPr id="10" name="Tabel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995360"/>
              </p:ext>
            </p:extLst>
          </p:nvPr>
        </p:nvGraphicFramePr>
        <p:xfrm>
          <a:off x="6660232" y="127265"/>
          <a:ext cx="1735050" cy="6203670"/>
        </p:xfrm>
        <a:graphic>
          <a:graphicData uri="http://schemas.openxmlformats.org/drawingml/2006/table">
            <a:tbl>
              <a:tblPr/>
              <a:tblGrid>
                <a:gridCol w="841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2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5.Klasse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31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G//L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400" dirty="0">
                          <a:latin typeface="Tahoma"/>
                          <a:ea typeface="Calibri"/>
                          <a:cs typeface="Times New Roman"/>
                        </a:rPr>
                        <a:t>RG//L/</a:t>
                      </a:r>
                      <a:r>
                        <a:rPr lang="de-AT" sz="1400" dirty="0" err="1">
                          <a:latin typeface="Tahoma"/>
                          <a:ea typeface="Calibri"/>
                          <a:cs typeface="Times New Roman"/>
                        </a:rPr>
                        <a:t>Sp</a:t>
                      </a:r>
                      <a:endParaRPr lang="de-DE" sz="14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2/2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2/2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9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6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3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4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8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7352056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b="1" dirty="0">
                          <a:solidFill>
                            <a:srgbClr val="FF0000"/>
                          </a:solidFill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b="1" dirty="0">
                        <a:solidFill>
                          <a:srgbClr val="FF0000"/>
                        </a:solidFill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78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681726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6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8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AT" sz="1200" dirty="0">
                          <a:latin typeface="Tahoma"/>
                          <a:ea typeface="Calibri"/>
                          <a:cs typeface="Times New Roman"/>
                        </a:rPr>
                        <a:t>2</a:t>
                      </a:r>
                      <a:endParaRPr lang="de-DE" sz="1200" dirty="0">
                        <a:latin typeface="Tahoma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1020423" y="63009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29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1907704" y="62891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31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003399" y="629819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32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848404" y="631101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32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891081" y="6309921"/>
            <a:ext cx="42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32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721899" y="6312746"/>
            <a:ext cx="432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32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870417" y="6312748"/>
            <a:ext cx="42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29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734513" y="6312748"/>
            <a:ext cx="424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29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de-DE" sz="3600" b="1" dirty="0"/>
              <a:t>Ausblick auf die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de-AT" u="sng" dirty="0">
                <a:latin typeface="Verdana" pitchFamily="34" charset="0"/>
              </a:rPr>
              <a:t>Vertiefende Pflichtgegenstände </a:t>
            </a:r>
            <a:r>
              <a:rPr lang="de-AT" dirty="0">
                <a:solidFill>
                  <a:srgbClr val="FF0000"/>
                </a:solidFill>
                <a:latin typeface="Verdana" pitchFamily="34" charset="0"/>
              </a:rPr>
              <a:t>(=Wahlpflichtfächer)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de-AT" dirty="0">
              <a:latin typeface="Verdan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7. + 8. Klasse</a:t>
            </a: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Je 2 Wochenstunden (= 4 </a:t>
            </a:r>
            <a:r>
              <a:rPr lang="de-AT" dirty="0" err="1">
                <a:latin typeface="Verdana" pitchFamily="34" charset="0"/>
              </a:rPr>
              <a:t>Wstd</a:t>
            </a:r>
            <a:r>
              <a:rPr lang="de-AT" dirty="0">
                <a:latin typeface="Verdana" pitchFamily="34" charset="0"/>
              </a:rPr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de-AT" dirty="0" err="1">
                <a:latin typeface="Verdana" pitchFamily="34" charset="0"/>
              </a:rPr>
              <a:t>maturabel</a:t>
            </a:r>
            <a:endParaRPr lang="de-AT" dirty="0">
              <a:latin typeface="Verdana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de-AT" dirty="0">
              <a:latin typeface="Verdan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de-AT" sz="2400" dirty="0" err="1">
                <a:latin typeface="Verdana" pitchFamily="34" charset="0"/>
              </a:rPr>
              <a:t>zB</a:t>
            </a:r>
            <a:r>
              <a:rPr lang="de-AT" sz="2400" dirty="0">
                <a:latin typeface="Verdana" pitchFamily="34" charset="0"/>
              </a:rPr>
              <a:t>: zum Pflichtfach Biologie das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de-AT" sz="2400" dirty="0">
                <a:latin typeface="Verdana" pitchFamily="34" charset="0"/>
              </a:rPr>
              <a:t>      Wahlpflichtfach Biologie</a:t>
            </a:r>
          </a:p>
        </p:txBody>
      </p:sp>
    </p:spTree>
    <p:extLst>
      <p:ext uri="{BB962C8B-B14F-4D97-AF65-F5344CB8AC3E}">
        <p14:creationId xmlns:p14="http://schemas.microsoft.com/office/powerpoint/2010/main" val="154351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de-DE" sz="3600" b="1" dirty="0"/>
              <a:t>Ausblick auf die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endParaRPr lang="de-AT" u="sng" dirty="0">
              <a:latin typeface="Verdan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de-AT" u="sng" dirty="0">
                <a:latin typeface="Verdana" pitchFamily="34" charset="0"/>
              </a:rPr>
              <a:t>Fächerübergreifende Pflichtfächer</a:t>
            </a: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de-AT" dirty="0">
                <a:solidFill>
                  <a:srgbClr val="FF0000"/>
                </a:solidFill>
                <a:latin typeface="Verdana" pitchFamily="34" charset="0"/>
              </a:rPr>
              <a:t>(=Wahlpflichtmodule)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de-AT" dirty="0">
              <a:latin typeface="Verdana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6. + 7. Klasse</a:t>
            </a: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3  + 2  Wochenstunden (= 5 </a:t>
            </a:r>
            <a:r>
              <a:rPr lang="de-AT" dirty="0" err="1">
                <a:latin typeface="Verdana" pitchFamily="34" charset="0"/>
              </a:rPr>
              <a:t>Wstd</a:t>
            </a:r>
            <a:r>
              <a:rPr lang="de-AT" dirty="0">
                <a:latin typeface="Verdana" pitchFamily="34" charset="0"/>
              </a:rPr>
              <a:t>)</a:t>
            </a:r>
          </a:p>
          <a:p>
            <a:pPr>
              <a:spcBef>
                <a:spcPct val="0"/>
              </a:spcBef>
              <a:defRPr/>
            </a:pPr>
            <a:r>
              <a:rPr lang="de-AT" dirty="0" err="1">
                <a:latin typeface="Verdana" pitchFamily="34" charset="0"/>
              </a:rPr>
              <a:t>maturabel</a:t>
            </a:r>
            <a:endParaRPr lang="de-AT" dirty="0">
              <a:latin typeface="Verdana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de-AT" dirty="0">
              <a:latin typeface="Verdan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de-AT" sz="2400" dirty="0" err="1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50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de-DE" sz="3600" b="1" dirty="0"/>
              <a:t>Wahlpflichtmodule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Arts &amp; Projects</a:t>
            </a: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F(</a:t>
            </a:r>
            <a:r>
              <a:rPr lang="de-AT" sz="2000" dirty="0" err="1">
                <a:latin typeface="Verdana" pitchFamily="34" charset="0"/>
              </a:rPr>
              <a:t>ächerübergreifende</a:t>
            </a:r>
            <a:r>
              <a:rPr lang="de-AT" dirty="0">
                <a:latin typeface="Verdana" pitchFamily="34" charset="0"/>
              </a:rPr>
              <a:t>) IT</a:t>
            </a: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Italienisch</a:t>
            </a:r>
          </a:p>
          <a:p>
            <a:pPr>
              <a:spcBef>
                <a:spcPct val="0"/>
              </a:spcBef>
              <a:defRPr/>
            </a:pPr>
            <a:r>
              <a:rPr lang="de-AT" dirty="0">
                <a:latin typeface="Verdana" pitchFamily="34" charset="0"/>
              </a:rPr>
              <a:t>Naturwissenschaften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de-AT" dirty="0">
              <a:latin typeface="Verdan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de-AT" sz="2800" dirty="0">
                <a:latin typeface="Verdana" pitchFamily="34" charset="0"/>
              </a:rPr>
              <a:t>Eine gesonderte Information zu den Modulen erfolgt in der 4. Klasse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de-AT" dirty="0">
              <a:latin typeface="Verdana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de-AT" sz="2400" dirty="0" err="1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56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AT" sz="8000" dirty="0"/>
              <a:t>Herzlichen Dank für Ihre Aufmerksamkeit</a:t>
            </a:r>
            <a:endParaRPr lang="de-DE" sz="8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AAC30E-365A-4900-8647-0267670A9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157192"/>
            <a:ext cx="1944216" cy="14257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Bildschirmpräsentation (4:3)</PresentationFormat>
  <Paragraphs>180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Tahoma</vt:lpstr>
      <vt:lpstr>Verdana</vt:lpstr>
      <vt:lpstr>Larissa-Design</vt:lpstr>
      <vt:lpstr>Herzlich willkommen</vt:lpstr>
      <vt:lpstr>Unterstufe Rosasgasse</vt:lpstr>
      <vt:lpstr>Unterstufe an der Rosasgasse</vt:lpstr>
      <vt:lpstr>PowerPoint-Präsentation</vt:lpstr>
      <vt:lpstr>Ausblick auf die Oberstufe</vt:lpstr>
      <vt:lpstr>Ausblick auf die Oberstufe</vt:lpstr>
      <vt:lpstr>Wahlpflichtmodule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Gisela</dc:creator>
  <cp:lastModifiedBy>Schoenhart Susanne</cp:lastModifiedBy>
  <cp:revision>51</cp:revision>
  <cp:lastPrinted>2022-09-28T06:16:52Z</cp:lastPrinted>
  <dcterms:created xsi:type="dcterms:W3CDTF">2010-10-11T15:57:03Z</dcterms:created>
  <dcterms:modified xsi:type="dcterms:W3CDTF">2024-10-15T07:10:13Z</dcterms:modified>
</cp:coreProperties>
</file>